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6465-E209-874C-ACC8-89120BD7BE6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E7832-860A-FB4D-9766-733F11747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loanLS@cardiff.ac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From Paper to Data – Coding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SI0030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Research Methods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Week 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Luke Sloan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Design &amp; Coding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Levels of measurement MUST be considered at the research design phase</a:t>
            </a:r>
          </a:p>
          <a:p>
            <a:endParaRPr lang="en-US" dirty="0" smtClean="0"/>
          </a:p>
          <a:p>
            <a:r>
              <a:rPr lang="en-US" dirty="0" smtClean="0"/>
              <a:t>This will allow you to plan your analyses effectively before data collection</a:t>
            </a:r>
          </a:p>
          <a:p>
            <a:endParaRPr lang="en-US" dirty="0" smtClean="0"/>
          </a:p>
          <a:p>
            <a:r>
              <a:rPr lang="en-US" dirty="0" smtClean="0"/>
              <a:t>Piloting your survey will provide an excellent opportunity to test your coding</a:t>
            </a:r>
          </a:p>
          <a:p>
            <a:endParaRPr lang="en-US" dirty="0" smtClean="0"/>
          </a:p>
          <a:p>
            <a:r>
              <a:rPr lang="en-US" dirty="0" smtClean="0"/>
              <a:t>Your SPSS datasheet should be set-up before data collection!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Design &amp; Coding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code simple categorical data…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4615" y="2305210"/>
            <a:ext cx="31922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Q: What is your ethnicity?</a:t>
            </a:r>
          </a:p>
          <a:p>
            <a:endParaRPr lang="en-US" sz="1400" dirty="0" smtClean="0"/>
          </a:p>
          <a:p>
            <a:r>
              <a:rPr lang="en-US" sz="1400" dirty="0" smtClean="0"/>
              <a:t>White: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British</a:t>
            </a:r>
          </a:p>
          <a:p>
            <a:r>
              <a:rPr lang="en-US" sz="1400" dirty="0" smtClean="0"/>
              <a:t>	Irish</a:t>
            </a:r>
          </a:p>
          <a:p>
            <a:r>
              <a:rPr lang="en-US" sz="1400" dirty="0" smtClean="0"/>
              <a:t>	Any other White background</a:t>
            </a:r>
          </a:p>
          <a:p>
            <a:endParaRPr lang="en-US" sz="1400" dirty="0" smtClean="0"/>
          </a:p>
          <a:p>
            <a:r>
              <a:rPr lang="en-US" sz="1400" dirty="0" smtClean="0"/>
              <a:t>Mixed:</a:t>
            </a:r>
          </a:p>
          <a:p>
            <a:r>
              <a:rPr lang="en-US" sz="1400" dirty="0" smtClean="0"/>
              <a:t>	White and Black Caribbean</a:t>
            </a:r>
          </a:p>
          <a:p>
            <a:r>
              <a:rPr lang="en-US" sz="1400" dirty="0" smtClean="0"/>
              <a:t>	White and Black African</a:t>
            </a:r>
          </a:p>
          <a:p>
            <a:r>
              <a:rPr lang="en-US" sz="1400" dirty="0" smtClean="0"/>
              <a:t>	White and Asian</a:t>
            </a:r>
          </a:p>
          <a:p>
            <a:r>
              <a:rPr lang="en-US" sz="1400" dirty="0" smtClean="0"/>
              <a:t>	Any other mixed background</a:t>
            </a:r>
          </a:p>
          <a:p>
            <a:endParaRPr lang="en-US" sz="1400" dirty="0" smtClean="0"/>
          </a:p>
          <a:p>
            <a:r>
              <a:rPr lang="en-US" sz="1400" dirty="0" smtClean="0"/>
              <a:t>Asian or Asian British:</a:t>
            </a:r>
          </a:p>
          <a:p>
            <a:r>
              <a:rPr lang="en-US" sz="1400" dirty="0" smtClean="0"/>
              <a:t>	Indian</a:t>
            </a:r>
          </a:p>
          <a:p>
            <a:r>
              <a:rPr lang="en-US" sz="1400" dirty="0" smtClean="0"/>
              <a:t>	Pakistani</a:t>
            </a:r>
          </a:p>
          <a:p>
            <a:r>
              <a:rPr lang="en-US" sz="1400" dirty="0" smtClean="0"/>
              <a:t>	Bangladeshi</a:t>
            </a:r>
          </a:p>
          <a:p>
            <a:r>
              <a:rPr lang="en-US" sz="1400" dirty="0" smtClean="0"/>
              <a:t>	Any other Asian background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6860" y="2722033"/>
            <a:ext cx="319224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or Black British:</a:t>
            </a:r>
          </a:p>
          <a:p>
            <a:r>
              <a:rPr lang="en-US" sz="1400" dirty="0" smtClean="0"/>
              <a:t>	Caribbean</a:t>
            </a:r>
          </a:p>
          <a:p>
            <a:r>
              <a:rPr lang="en-US" sz="1400" dirty="0" smtClean="0"/>
              <a:t>	African</a:t>
            </a:r>
          </a:p>
          <a:p>
            <a:r>
              <a:rPr lang="en-US" sz="1400" dirty="0" smtClean="0"/>
              <a:t>	Any other Black background</a:t>
            </a:r>
          </a:p>
          <a:p>
            <a:endParaRPr lang="en-US" sz="1400" dirty="0" smtClean="0"/>
          </a:p>
          <a:p>
            <a:r>
              <a:rPr lang="en-US" sz="1400" dirty="0" smtClean="0"/>
              <a:t>Other Ethnic Groups:</a:t>
            </a:r>
          </a:p>
          <a:p>
            <a:r>
              <a:rPr lang="en-US" sz="1400" dirty="0" smtClean="0"/>
              <a:t>	Chinese</a:t>
            </a:r>
          </a:p>
          <a:p>
            <a:r>
              <a:rPr lang="en-US" sz="1400" dirty="0" smtClean="0"/>
              <a:t>	Any other ethnic group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2305210"/>
            <a:ext cx="8229600" cy="43146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79640" y="6149103"/>
            <a:ext cx="387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Source: Ethnic Category Codes (NHS)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6000" y="2722033"/>
            <a:ext cx="4105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4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7</a:t>
            </a: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8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9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10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11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69133" y="2722033"/>
            <a:ext cx="4105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>
                <a:solidFill>
                  <a:srgbClr val="FF0000"/>
                </a:solidFill>
              </a:rPr>
              <a:t>12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13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14</a:t>
            </a: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15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16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Design &amp; Coding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code simple ordinal data…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305210"/>
            <a:ext cx="8229600" cy="43146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8264" y="3259667"/>
          <a:ext cx="728133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515"/>
                <a:gridCol w="941622"/>
                <a:gridCol w="868566"/>
                <a:gridCol w="901035"/>
                <a:gridCol w="901035"/>
                <a:gridCol w="868563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Strongly 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Neutral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Strongly</a:t>
                      </a:r>
                      <a:r>
                        <a:rPr lang="en-US" sz="1400" baseline="0" dirty="0" smtClean="0"/>
                        <a:t> Disagree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love learning about coding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Levels of measurement make my 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I’m thinking about dinner</a:t>
                      </a:r>
                      <a:r>
                        <a:rPr lang="en-US" sz="1400" baseline="0" dirty="0" smtClean="0"/>
                        <a:t> tonight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8263" y="2480733"/>
            <a:ext cx="72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what extent do you agree or disagree with the following statements?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1" y="6126163"/>
            <a:ext cx="287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Source: SI0030 Cohort 2011?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5734" y="3903133"/>
            <a:ext cx="491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Q1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Q2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Q3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5333" y="2850065"/>
            <a:ext cx="4504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		2		3		4		5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Design &amp; Coding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code simple interval data…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305210"/>
            <a:ext cx="8229600" cy="43146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1200" y="2582333"/>
            <a:ext cx="3374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your current age in years?</a:t>
            </a:r>
          </a:p>
          <a:p>
            <a:endParaRPr lang="en-US" dirty="0" smtClean="0"/>
          </a:p>
          <a:p>
            <a:r>
              <a:rPr lang="en-US" dirty="0" smtClean="0"/>
              <a:t>……………. yrs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26267" y="4114800"/>
            <a:ext cx="3716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 coding needed! Simply enter the value directly into SPSS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‘Other – Please Specify’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it is impractical to offer all responses to a question</a:t>
            </a:r>
          </a:p>
          <a:p>
            <a:endParaRPr lang="en-US" dirty="0" smtClean="0"/>
          </a:p>
          <a:p>
            <a:r>
              <a:rPr lang="en-US" dirty="0" smtClean="0"/>
              <a:t>E.g. What is your </a:t>
            </a:r>
            <a:r>
              <a:rPr lang="en-US" dirty="0" err="1" smtClean="0"/>
              <a:t>favourite</a:t>
            </a:r>
            <a:r>
              <a:rPr lang="en-US" dirty="0" smtClean="0"/>
              <a:t> beer?</a:t>
            </a:r>
          </a:p>
          <a:p>
            <a:endParaRPr lang="en-US" dirty="0" smtClean="0"/>
          </a:p>
          <a:p>
            <a:r>
              <a:rPr lang="en-US" dirty="0" smtClean="0"/>
              <a:t>Think about how you will code the ‘Other’ response</a:t>
            </a:r>
          </a:p>
          <a:p>
            <a:endParaRPr lang="en-US" dirty="0" smtClean="0"/>
          </a:p>
          <a:p>
            <a:r>
              <a:rPr lang="en-US" dirty="0" smtClean="0"/>
              <a:t>One variable for ‘Other’ and one ‘string’?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respondents will miss questions – either accidentally or on purpose</a:t>
            </a:r>
          </a:p>
          <a:p>
            <a:endParaRPr lang="en-US" dirty="0" smtClean="0"/>
          </a:p>
          <a:p>
            <a:r>
              <a:rPr lang="en-US" dirty="0" smtClean="0"/>
              <a:t>Differentiate between ‘Not Applicable’ and missing</a:t>
            </a:r>
          </a:p>
          <a:p>
            <a:endParaRPr lang="en-US" dirty="0" smtClean="0"/>
          </a:p>
          <a:p>
            <a:r>
              <a:rPr lang="en-US" dirty="0" smtClean="0"/>
              <a:t>Good practice with missing data = ‘-99’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Resolving Problematic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will need  more than one variable to code a single question…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743200"/>
          <a:ext cx="8229600" cy="379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925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1296312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</a:t>
                      </a:r>
                      <a:r>
                        <a:rPr lang="en-US" baseline="0" dirty="0" smtClean="0"/>
                        <a:t> (categorical)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</a:t>
                      </a:r>
                      <a:r>
                        <a:rPr lang="en-US" baseline="0" dirty="0" smtClean="0"/>
                        <a:t> all that apply (e.g. papers read, things owned, lectures attended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responses to a single question – how to code?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for each response with binary coding</a:t>
                      </a:r>
                      <a:endParaRPr lang="en-US" dirty="0"/>
                    </a:p>
                  </a:txBody>
                  <a:tcPr/>
                </a:tc>
              </a:tr>
              <a:tr h="1296312">
                <a:tc>
                  <a:txBody>
                    <a:bodyPr/>
                    <a:lstStyle/>
                    <a:p>
                      <a:r>
                        <a:rPr lang="en-US" dirty="0" smtClean="0"/>
                        <a:t>Ordinal (categorical)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 in order of preference (e.g. beers, cheeses,</a:t>
                      </a:r>
                      <a:r>
                        <a:rPr lang="en-US" baseline="0" dirty="0" smtClean="0"/>
                        <a:t> crisps, cars, lecturers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responses</a:t>
                      </a:r>
                      <a:r>
                        <a:rPr lang="en-US" baseline="0" dirty="0" smtClean="0"/>
                        <a:t> to code where rank matters  – what variables to use?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for each product with</a:t>
                      </a:r>
                      <a:r>
                        <a:rPr lang="en-US" baseline="0" dirty="0" smtClean="0"/>
                        <a:t> rank order coding </a:t>
                      </a:r>
                      <a:r>
                        <a:rPr lang="en-US" u="sng" baseline="0" dirty="0" smtClean="0"/>
                        <a:t>OR</a:t>
                      </a:r>
                      <a:r>
                        <a:rPr lang="en-US" baseline="0" dirty="0" smtClean="0"/>
                        <a:t> variable for each rank with code for each product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Resolving Problematic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Good practice to give respondents an ID</a:t>
            </a:r>
          </a:p>
          <a:p>
            <a:endParaRPr lang="en-US" dirty="0" smtClean="0"/>
          </a:p>
          <a:p>
            <a:r>
              <a:rPr lang="en-US" dirty="0" smtClean="0"/>
              <a:t>ID may be removed</a:t>
            </a:r>
          </a:p>
          <a:p>
            <a:endParaRPr lang="en-US" dirty="0" smtClean="0"/>
          </a:p>
          <a:p>
            <a:r>
              <a:rPr lang="en-US" dirty="0" smtClean="0"/>
              <a:t>Writing ‘2.5’ on a discrete 5-point scale</a:t>
            </a:r>
          </a:p>
          <a:p>
            <a:endParaRPr lang="en-US" dirty="0" smtClean="0"/>
          </a:p>
          <a:p>
            <a:r>
              <a:rPr lang="en-US" dirty="0" smtClean="0"/>
              <a:t>Uniform response from single respondent</a:t>
            </a:r>
          </a:p>
          <a:p>
            <a:endParaRPr lang="en-US" dirty="0" smtClean="0"/>
          </a:p>
          <a:p>
            <a:r>
              <a:rPr lang="en-US" dirty="0" smtClean="0"/>
              <a:t>Respondent ‘</a:t>
            </a:r>
            <a:r>
              <a:rPr lang="en-US" dirty="0" err="1" smtClean="0"/>
              <a:t>humour</a:t>
            </a:r>
            <a:r>
              <a:rPr lang="en-US" dirty="0" smtClean="0"/>
              <a:t>’ (150 years old!)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Things People Say…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One person said that they lived in the basement of an abandoned opera theatre</a:t>
            </a:r>
          </a:p>
          <a:p>
            <a:endParaRPr lang="en-GB" dirty="0"/>
          </a:p>
          <a:p>
            <a:r>
              <a:rPr lang="en-GB" dirty="0" smtClean="0"/>
              <a:t>Four people communicated with their friends using an owl/pigeon/tin can and string</a:t>
            </a:r>
          </a:p>
          <a:p>
            <a:endParaRPr lang="en-GB" dirty="0"/>
          </a:p>
          <a:p>
            <a:r>
              <a:rPr lang="en-GB" dirty="0" smtClean="0"/>
              <a:t>One person is ‘scared of flags’</a:t>
            </a:r>
          </a:p>
          <a:p>
            <a:endParaRPr lang="en-GB" dirty="0"/>
          </a:p>
          <a:p>
            <a:r>
              <a:rPr lang="en-GB" dirty="0" smtClean="0"/>
              <a:t>One person ‘ate their siblings’</a:t>
            </a:r>
          </a:p>
          <a:p>
            <a:endParaRPr lang="en-GB" dirty="0"/>
          </a:p>
          <a:p>
            <a:r>
              <a:rPr lang="en-GB" dirty="0" smtClean="0"/>
              <a:t>One person said that their nationality is ‘</a:t>
            </a:r>
            <a:r>
              <a:rPr lang="en-GB" dirty="0"/>
              <a:t>I</a:t>
            </a:r>
            <a:r>
              <a:rPr lang="en-GB" dirty="0" smtClean="0"/>
              <a:t> work at </a:t>
            </a:r>
            <a:r>
              <a:rPr lang="en-GB" dirty="0" err="1" smtClean="0"/>
              <a:t>maerdy</a:t>
            </a:r>
            <a:r>
              <a:rPr lang="en-GB" dirty="0" smtClean="0"/>
              <a:t> setting mountains on fire and </a:t>
            </a:r>
            <a:r>
              <a:rPr lang="en-GB" dirty="0"/>
              <a:t>I</a:t>
            </a:r>
            <a:r>
              <a:rPr lang="en-GB" dirty="0" smtClean="0"/>
              <a:t> love pasta’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analysis is dependent on ability to codify social concepts into measurable and </a:t>
            </a:r>
            <a:r>
              <a:rPr lang="en-US" dirty="0" err="1" smtClean="0"/>
              <a:t>operationalised</a:t>
            </a:r>
            <a:r>
              <a:rPr lang="en-US" dirty="0" smtClean="0"/>
              <a:t> metrics or proxies</a:t>
            </a:r>
          </a:p>
          <a:p>
            <a:endParaRPr lang="en-US" dirty="0" smtClean="0"/>
          </a:p>
          <a:p>
            <a:r>
              <a:rPr lang="en-US" dirty="0" smtClean="0"/>
              <a:t>Highest level of data should always be maintained if possible</a:t>
            </a:r>
          </a:p>
          <a:p>
            <a:endParaRPr lang="en-US" dirty="0" smtClean="0"/>
          </a:p>
          <a:p>
            <a:r>
              <a:rPr lang="en-US" dirty="0" smtClean="0"/>
              <a:t>Coding should be part of the research design</a:t>
            </a:r>
          </a:p>
          <a:p>
            <a:endParaRPr lang="en-US" dirty="0" smtClean="0"/>
          </a:p>
          <a:p>
            <a:r>
              <a:rPr lang="en-US" dirty="0" smtClean="0"/>
              <a:t>Piloting is vital – is your codes don’t work when you do the real thing then it’s too late!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Semester 2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 Series:</a:t>
            </a:r>
          </a:p>
          <a:p>
            <a:pPr lvl="1"/>
            <a:r>
              <a:rPr lang="en-US" dirty="0" smtClean="0"/>
              <a:t>Quantitative Analysis (4 lectures)</a:t>
            </a:r>
          </a:p>
          <a:p>
            <a:pPr lvl="1"/>
            <a:r>
              <a:rPr lang="en-US" dirty="0" smtClean="0"/>
              <a:t>Qualitative Analysis (4 lectures)</a:t>
            </a:r>
          </a:p>
          <a:p>
            <a:pPr lvl="1"/>
            <a:r>
              <a:rPr lang="en-US" dirty="0" smtClean="0"/>
              <a:t>Presenting Data (1 lecture)</a:t>
            </a:r>
          </a:p>
          <a:p>
            <a:pPr lvl="1"/>
            <a:r>
              <a:rPr lang="en-US" dirty="0" smtClean="0"/>
              <a:t>Writing a Report (1 lecture)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Tutorials:</a:t>
            </a:r>
          </a:p>
          <a:p>
            <a:pPr lvl="1"/>
            <a:r>
              <a:rPr lang="en-US" dirty="0" smtClean="0"/>
              <a:t>Check with your tutor!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867"/>
            <a:ext cx="8229600" cy="43142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David, M. and Sutton, C. (2004) </a:t>
            </a:r>
            <a:r>
              <a:rPr lang="en-US" i="1" dirty="0" smtClean="0"/>
              <a:t>Social Research: The Basics</a:t>
            </a:r>
            <a:r>
              <a:rPr lang="en-US" dirty="0" smtClean="0"/>
              <a:t>, London: Sage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Jupp</a:t>
            </a:r>
            <a:r>
              <a:rPr lang="en-US" dirty="0" smtClean="0"/>
              <a:t>, V. </a:t>
            </a:r>
            <a:r>
              <a:rPr lang="en-US" dirty="0" err="1" smtClean="0"/>
              <a:t>ed</a:t>
            </a:r>
            <a:r>
              <a:rPr lang="en-US" dirty="0" smtClean="0"/>
              <a:t> (2006) </a:t>
            </a:r>
            <a:r>
              <a:rPr lang="en-US" i="1" dirty="0" smtClean="0"/>
              <a:t>The Sage Dictionary of Social Research Methods</a:t>
            </a:r>
            <a:r>
              <a:rPr lang="en-US" dirty="0" smtClean="0"/>
              <a:t>, London: 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Dr Luke Sloan</a:t>
            </a:r>
          </a:p>
          <a:p>
            <a:r>
              <a:rPr lang="en-US" dirty="0" smtClean="0"/>
              <a:t>Office: 0.56 </a:t>
            </a:r>
            <a:r>
              <a:rPr lang="en-US" dirty="0" err="1" smtClean="0"/>
              <a:t>Glamorgan</a:t>
            </a: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SloanLS@cardiff.ac.uk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see me: </a:t>
            </a:r>
            <a:r>
              <a:rPr lang="en-US" u="sng" dirty="0" smtClean="0">
                <a:solidFill>
                  <a:srgbClr val="FF0000"/>
                </a:solidFill>
              </a:rPr>
              <a:t>please email first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133"/>
            <a:ext cx="8229600" cy="46397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Coding?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Variables &amp; Levels of Measurement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Design &amp; Coding</a:t>
            </a:r>
          </a:p>
          <a:p>
            <a:endParaRPr lang="en-US" dirty="0" smtClean="0"/>
          </a:p>
          <a:p>
            <a:r>
              <a:rPr lang="en-US" dirty="0" smtClean="0"/>
              <a:t>‘Other – Please Specify’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Missing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Resolving Problematic Variables</a:t>
            </a:r>
          </a:p>
          <a:p>
            <a:endParaRPr lang="en-US" dirty="0" smtClean="0"/>
          </a:p>
          <a:p>
            <a:r>
              <a:rPr lang="en-US" dirty="0" smtClean="0"/>
              <a:t>Resolving Problematic Respondents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Coding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5544"/>
            <a:ext cx="8229600" cy="33664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i="1" dirty="0" smtClean="0"/>
              <a:t>“The process by which observations recorded in the course of social research – typically in a social survey questionnaire – are transformed from raw data into categories and classifications, which then become the subject of quantitative data analysis.”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357806" y="5727858"/>
            <a:ext cx="4328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Source: Bulmer from </a:t>
            </a:r>
            <a:r>
              <a:rPr lang="en-US" i="1" dirty="0" err="1" smtClean="0"/>
              <a:t>Jupp</a:t>
            </a:r>
            <a:r>
              <a:rPr lang="en-US" i="1" dirty="0" smtClean="0"/>
              <a:t> (2006:30)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Coding 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059"/>
            <a:ext cx="8229600" cy="22356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i="1" dirty="0" smtClean="0"/>
              <a:t>“Coding involves the </a:t>
            </a:r>
            <a:r>
              <a:rPr lang="en-US" i="1" u="sng" dirty="0" smtClean="0"/>
              <a:t>act of measuremen</a:t>
            </a:r>
            <a:r>
              <a:rPr lang="en-US" i="1" dirty="0" smtClean="0"/>
              <a:t>t, for in classifying answers to a question, one is trying to measure the underlying social variable which the survey question intends to tap.”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357806" y="5358526"/>
            <a:ext cx="4328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Source: Bulmer from </a:t>
            </a:r>
            <a:r>
              <a:rPr lang="en-US" i="1" dirty="0" err="1" smtClean="0"/>
              <a:t>Jupp</a:t>
            </a:r>
            <a:r>
              <a:rPr lang="en-US" i="1" dirty="0" smtClean="0"/>
              <a:t> (2006:30)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Variables &amp; Levels of Measurement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understand coding we need to understand variables</a:t>
            </a:r>
          </a:p>
          <a:p>
            <a:endParaRPr lang="en-US" dirty="0" smtClean="0"/>
          </a:p>
          <a:p>
            <a:r>
              <a:rPr lang="en-US" dirty="0" smtClean="0"/>
              <a:t>‘Variable’ is the generic term for a set of responses associated with an individual question or measurement e.g. </a:t>
            </a:r>
            <a:r>
              <a:rPr lang="en-US" i="1" dirty="0" smtClean="0"/>
              <a:t>‘SEX’, ‘AGE’, ‘ETHNICITY’ etc…</a:t>
            </a:r>
          </a:p>
          <a:p>
            <a:endParaRPr lang="en-US" dirty="0" smtClean="0"/>
          </a:p>
          <a:p>
            <a:r>
              <a:rPr lang="en-US" dirty="0" smtClean="0"/>
              <a:t>Variables are how we </a:t>
            </a:r>
            <a:r>
              <a:rPr lang="en-US" dirty="0" err="1" smtClean="0"/>
              <a:t>operationalise</a:t>
            </a:r>
            <a:r>
              <a:rPr lang="en-US" dirty="0" smtClean="0"/>
              <a:t> social concepts</a:t>
            </a:r>
          </a:p>
          <a:p>
            <a:endParaRPr lang="en-US" dirty="0" smtClean="0"/>
          </a:p>
          <a:p>
            <a:r>
              <a:rPr lang="en-US" dirty="0" smtClean="0"/>
              <a:t>But not all variables are equal!</a:t>
            </a:r>
          </a:p>
          <a:p>
            <a:endParaRPr lang="en-US" dirty="0" smtClean="0"/>
          </a:p>
          <a:p>
            <a:r>
              <a:rPr lang="en-US" dirty="0" smtClean="0"/>
              <a:t>Different coding strategies exist for different ‘levels of data’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Variables &amp; Levels of Measurement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390"/>
                <a:gridCol w="3574967"/>
                <a:gridCol w="31112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(categorical)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categories cannot be placed in a specific order – impossible to judge ‘distance’ between 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r>
                        <a:rPr lang="en-US" baseline="0" dirty="0" smtClean="0"/>
                        <a:t> (Male/Female)</a:t>
                      </a:r>
                    </a:p>
                    <a:p>
                      <a:r>
                        <a:rPr lang="en-US" baseline="0" dirty="0" smtClean="0"/>
                        <a:t>Ethnicity (White/Black…)</a:t>
                      </a:r>
                    </a:p>
                    <a:p>
                      <a:r>
                        <a:rPr lang="en-US" baseline="0" dirty="0" smtClean="0"/>
                        <a:t>Party (Lab/Con/LD…)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Ordinal (categorical)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categories can be placed in rank order</a:t>
                      </a:r>
                      <a:r>
                        <a:rPr lang="en-US" baseline="0" dirty="0" smtClean="0"/>
                        <a:t> – distance between categories cannot be measured mathematically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Likert</a:t>
                      </a:r>
                      <a:r>
                        <a:rPr lang="en-US" dirty="0" smtClean="0"/>
                        <a:t> (Agree/Neutral/Disagree)</a:t>
                      </a:r>
                    </a:p>
                    <a:p>
                      <a:r>
                        <a:rPr lang="en-US" dirty="0" smtClean="0"/>
                        <a:t>Rank</a:t>
                      </a:r>
                      <a:r>
                        <a:rPr lang="en-US" baseline="0" dirty="0" smtClean="0"/>
                        <a:t> Preference (Coke/Pepsi…)</a:t>
                      </a:r>
                    </a:p>
                    <a:p>
                      <a:r>
                        <a:rPr lang="en-US" baseline="0" dirty="0" smtClean="0"/>
                        <a:t>Education (GCSE/A-Level…)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(or continuous)*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Responses measured</a:t>
                      </a:r>
                      <a:r>
                        <a:rPr lang="en-US" baseline="0" dirty="0" smtClean="0"/>
                        <a:t> on a continuous scale with rank order – uniform distance between responses allows mathematical measurement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 (in years)</a:t>
                      </a:r>
                    </a:p>
                    <a:p>
                      <a:r>
                        <a:rPr lang="en-US" dirty="0" smtClean="0"/>
                        <a:t>Income (in £)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20903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Interval = no true zero point (e.g. height), Ratio = true zero point (e.g. income)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88634" y="5811519"/>
            <a:ext cx="299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David &amp; Sutton (2004)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Variables &amp; Levels of Measurement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Level of measurement for certain variables is not pre-defined: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AGE (in years e.g. 22, 34, 54)</a:t>
            </a:r>
          </a:p>
          <a:p>
            <a:pPr lvl="1"/>
            <a:r>
              <a:rPr lang="en-US" dirty="0" smtClean="0"/>
              <a:t>AGE (pre-set bands e.g. 18-30, 31-50)</a:t>
            </a:r>
          </a:p>
          <a:p>
            <a:pPr lvl="1"/>
            <a:r>
              <a:rPr lang="en-US" dirty="0" smtClean="0"/>
              <a:t>AGE (group membership e.g. mature student)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is a hierarchy of data – always try to collect the highest level possible to </a:t>
            </a:r>
            <a:r>
              <a:rPr lang="en-US" dirty="0" err="1" smtClean="0"/>
              <a:t>maximise</a:t>
            </a:r>
            <a:r>
              <a:rPr lang="en-US" dirty="0" smtClean="0"/>
              <a:t> usefulness!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Are you bored? (Yes/No)</a:t>
            </a:r>
          </a:p>
          <a:p>
            <a:pPr lvl="1"/>
            <a:r>
              <a:rPr lang="en-US" dirty="0" smtClean="0"/>
              <a:t>On a scale of 1-10, how bored are you [where 1=‘practically in tears of boredom’ and 10=‘riveted’]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1093</Words>
  <Application>Microsoft Office PowerPoint</Application>
  <PresentationFormat>On-screen Show (4:3)</PresentationFormat>
  <Paragraphs>234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From Paper to Data – Coding Surveys</vt:lpstr>
      <vt:lpstr>Semester 2 Course Outline</vt:lpstr>
      <vt:lpstr>About Me</vt:lpstr>
      <vt:lpstr>Introduction</vt:lpstr>
      <vt:lpstr>What is Coding I?</vt:lpstr>
      <vt:lpstr>What is Coding II?</vt:lpstr>
      <vt:lpstr>Variables &amp; Levels of Measurement I</vt:lpstr>
      <vt:lpstr>Variables &amp; Levels of Measurement II</vt:lpstr>
      <vt:lpstr>Variables &amp; Levels of Measurement III</vt:lpstr>
      <vt:lpstr>Research Design &amp; Coding I</vt:lpstr>
      <vt:lpstr>Research Design &amp; Coding II</vt:lpstr>
      <vt:lpstr>Research Design &amp; Coding III</vt:lpstr>
      <vt:lpstr>Research Design &amp; Coding IV</vt:lpstr>
      <vt:lpstr>‘Other – Please Specify’</vt:lpstr>
      <vt:lpstr>Missing Data</vt:lpstr>
      <vt:lpstr>Resolving Problematic Variables</vt:lpstr>
      <vt:lpstr>Resolving Problematic Respondents</vt:lpstr>
      <vt:lpstr>The Things People Say…</vt:lpstr>
      <vt:lpstr>Summary</vt:lpstr>
      <vt:lpstr>References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Paper to Data…</dc:title>
  <dc:creator>Luke Sloan</dc:creator>
  <cp:lastModifiedBy>ssolss</cp:lastModifiedBy>
  <cp:revision>38</cp:revision>
  <dcterms:created xsi:type="dcterms:W3CDTF">2011-01-26T10:42:15Z</dcterms:created>
  <dcterms:modified xsi:type="dcterms:W3CDTF">2012-01-30T11:27:47Z</dcterms:modified>
</cp:coreProperties>
</file>